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8" r:id="rId3"/>
    <p:sldId id="262" r:id="rId4"/>
    <p:sldId id="276" r:id="rId5"/>
    <p:sldId id="259" r:id="rId6"/>
    <p:sldId id="278" r:id="rId7"/>
    <p:sldId id="279" r:id="rId8"/>
    <p:sldId id="281" r:id="rId9"/>
    <p:sldId id="282" r:id="rId10"/>
    <p:sldId id="280" r:id="rId11"/>
    <p:sldId id="275" r:id="rId12"/>
    <p:sldId id="283" r:id="rId13"/>
    <p:sldId id="284" r:id="rId14"/>
    <p:sldId id="285" r:id="rId15"/>
    <p:sldId id="286" r:id="rId16"/>
    <p:sldId id="277" r:id="rId17"/>
    <p:sldId id="263" r:id="rId18"/>
    <p:sldId id="264" r:id="rId19"/>
    <p:sldId id="273" r:id="rId20"/>
    <p:sldId id="27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835"/>
    <a:srgbClr val="03B7F3"/>
    <a:srgbClr val="68D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/>
          <a:lstStyle>
            <a:lvl1pPr algn="r">
              <a:defRPr sz="1200"/>
            </a:lvl1pPr>
          </a:lstStyle>
          <a:p>
            <a:fld id="{2F71E825-6734-4B0C-9C9B-4E25CC7AE430}" type="datetimeFigureOut">
              <a:rPr lang="en-US" smtClean="0"/>
              <a:pPr/>
              <a:t>2/22/2021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7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 anchor="b"/>
          <a:lstStyle>
            <a:lvl1pPr algn="r">
              <a:defRPr sz="1200"/>
            </a:lvl1pPr>
          </a:lstStyle>
          <a:p>
            <a:fld id="{02373B20-8F91-450D-B0AD-588828FFCC8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/>
          <a:lstStyle>
            <a:lvl1pPr algn="r">
              <a:defRPr sz="1200"/>
            </a:lvl1pPr>
          </a:lstStyle>
          <a:p>
            <a:fld id="{E6555576-A6A3-4CB6-9F85-5463D663CD3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067" tIns="43534" rIns="87067" bIns="435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9"/>
            <a:ext cx="5608320" cy="4183380"/>
          </a:xfrm>
          <a:prstGeom prst="rect">
            <a:avLst/>
          </a:prstGeom>
        </p:spPr>
        <p:txBody>
          <a:bodyPr vert="horz" lIns="87067" tIns="43534" rIns="87067" bIns="435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1"/>
            <a:ext cx="3037840" cy="464820"/>
          </a:xfrm>
          <a:prstGeom prst="rect">
            <a:avLst/>
          </a:prstGeom>
        </p:spPr>
        <p:txBody>
          <a:bodyPr vert="horz" lIns="87067" tIns="43534" rIns="87067" bIns="43534" rtlCol="0" anchor="b"/>
          <a:lstStyle>
            <a:lvl1pPr algn="r">
              <a:defRPr sz="1200"/>
            </a:lvl1pPr>
          </a:lstStyle>
          <a:p>
            <a:fld id="{B10C50E7-7017-4598-9436-65C5A3267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C50E7-7017-4598-9436-65C5A32673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0699-7C5E-4829-BC87-D43DE0D14DA7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CFBC-60DC-4F05-B967-09586419942C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5F4-C0F7-4453-BE45-4929D9AED2C8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AD5D-2A97-4FA2-9F4E-723D6446D3E1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750-2A6B-45B2-8AFF-A320D966706D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6F08-0673-46F0-88CF-9A001AA53049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E27B-9583-4B50-9F40-9C4ED9BA2AB7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AC22-334B-4468-A067-7B664E1D400E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B9F-996F-4A4F-B485-ADF1CB2577D1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57EF-F2FD-40F4-B866-85C3C56B50B6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8B21-BEA9-4577-ACA3-F97E14D3EA65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D071-4043-4BC8-B6F1-CF02751AB393}" type="datetime1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EGC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FC77-E6D5-431D-A8E4-A6D038727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egcgroup.rb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5794"/>
            <a:ext cx="9143999" cy="6072206"/>
          </a:xfrm>
          <a:prstGeom prst="rect">
            <a:avLst/>
          </a:prstGeom>
        </p:spPr>
      </p:pic>
      <p:pic>
        <p:nvPicPr>
          <p:cNvPr id="4" name="Picture 3" descr="final logo for 1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3614025" y="5105399"/>
            <a:ext cx="1915947" cy="16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6" y="39110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itchFamily="34" charset="0"/>
              </a:rPr>
              <a:t>COMPETENCY PROFILE</a:t>
            </a:r>
          </a:p>
        </p:txBody>
      </p:sp>
    </p:spTree>
    <p:extLst>
      <p:ext uri="{BB962C8B-B14F-4D97-AF65-F5344CB8AC3E}">
        <p14:creationId xmlns:p14="http://schemas.microsoft.com/office/powerpoint/2010/main" val="84096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10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8216182" cy="2858119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Global value at local price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Increase productivity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Effectively manage cost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Wider range of skills can be accessed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Access to industry best practice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Single point of responsibility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Continuous improvement through measurement focus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Flexibility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Reduced administration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Workplace and facilities services fit for business needs 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The EGC Facility Management Pvt. Ltd. Advantage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6200000">
            <a:off x="6131968" y="1995972"/>
            <a:ext cx="1543280" cy="1291136"/>
          </a:xfrm>
          <a:prstGeom prst="rightArrow">
            <a:avLst/>
          </a:prstGeom>
          <a:solidFill>
            <a:srgbClr val="A4C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0" cap="all" dirty="0">
                <a:solidFill>
                  <a:schemeClr val="bg1"/>
                </a:solidFill>
                <a:latin typeface="Century Gothic" pitchFamily="34" charset="0"/>
              </a:rPr>
              <a:t>Quality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7126832" y="1810770"/>
            <a:ext cx="1543280" cy="1291136"/>
          </a:xfrm>
          <a:prstGeom prst="rightArrow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0" cap="all" dirty="0">
                <a:solidFill>
                  <a:schemeClr val="bg1"/>
                </a:solidFill>
                <a:latin typeface="Century Gothic" pitchFamily="34" charset="0"/>
              </a:rPr>
              <a:t>Cost</a:t>
            </a:r>
            <a:endParaRPr lang="en-US" sz="2000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11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8216182" cy="303574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rgbClr val="03B7F3"/>
                </a:solidFill>
                <a:latin typeface="Century Gothic" pitchFamily="34" charset="0"/>
              </a:rPr>
              <a:t>‘I want a property management company that helps me increase the value of my property’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Why Choose us?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6802" y="1549733"/>
            <a:ext cx="8216182" cy="1688568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We bring our experience to work collaboratively with customers to deliver the support they need for the future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Furthermore, we are fully legally compliant pertaining to all statutory norms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We are excited about the future and passionate about helping you achieve your strategic goals and importantly reduce costs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200" dirty="0">
                <a:latin typeface="Century Gothic" pitchFamily="34" charset="0"/>
              </a:rPr>
              <a:t>Lastly, we focus on building relationships with you to ensure you've got the right support to be ready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19906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Facility Management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Image result for picture of gardening with working manpow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picture of gardening with working manpow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picture of gardening with working manpow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working in garden imag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3357563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Facility Management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Image result for picture of gardening with working manpow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picture of gardening with working manpow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4291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Beautification gardening pictu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Facility Management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Image result for Beautification gardening pictur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068642" cy="224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Beautification gardening pictur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928670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Beautification gardening pictu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Beautification gardening pictur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EGC Facility Management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C77-E6D5-431D-A8E4-A6D038727F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Image result for flower plants pictur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flower plants pictur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flower plants pictu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3787914"/>
            <a:ext cx="91440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2" name="Rectangle 1"/>
          <p:cNvSpPr txBox="1">
            <a:spLocks/>
          </p:cNvSpPr>
          <p:nvPr/>
        </p:nvSpPr>
        <p:spPr>
          <a:xfrm>
            <a:off x="0" y="3365420"/>
            <a:ext cx="9143999" cy="1551052"/>
          </a:xfrm>
          <a:prstGeom prst="rect">
            <a:avLst/>
          </a:prstGeom>
        </p:spPr>
        <p:txBody>
          <a:bodyPr vert="horz" lIns="87278" tIns="43639" rIns="87278" bIns="4363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cap="all" dirty="0">
                <a:solidFill>
                  <a:srgbClr val="A4C835"/>
                </a:solidFill>
                <a:latin typeface="Century Gothic" pitchFamily="34" charset="0"/>
              </a:rPr>
              <a:t>We won’t just manage your property;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chemeClr val="bg1"/>
                </a:solidFill>
                <a:latin typeface="Century Gothic" pitchFamily="34" charset="0"/>
              </a:rPr>
              <a:t>we’ll add value to it. </a:t>
            </a:r>
          </a:p>
        </p:txBody>
      </p:sp>
    </p:spTree>
    <p:extLst>
      <p:ext uri="{BB962C8B-B14F-4D97-AF65-F5344CB8AC3E}">
        <p14:creationId xmlns:p14="http://schemas.microsoft.com/office/powerpoint/2010/main" val="30128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1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Partial Client List - Govt. Organizations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17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836713"/>
            <a:ext cx="3998074" cy="5688631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Reserve Bank of India (Bhopal)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Office of the Chief Commissioner of Income Tax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Central Excise Kolkata – I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Commissionerate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Office of the Commissioner of Customs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Ministry of Statistics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Implementation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Ministry of Textiles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Indian Audit Department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National Sample Survey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P.I.) (GOI)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Central Institute of Freshwater Aquaculture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National Bank for Agriculture &amp; Rural Development (NABARD) (Kolkata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Bhubanewsar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West Bengal Board of Higher Secondary Education (WB)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State Bank of India – All India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Bank of Baroda (U.P.)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Balmer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Lawrie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&amp; Co. Ltd.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8662" y="6492875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pic>
        <p:nvPicPr>
          <p:cNvPr id="9" name="Picture 8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809264"/>
            <a:ext cx="3833842" cy="6048736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BENFED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West Bengal Small Scale Industries Development Corporation Limited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Union Bank of India – Training Centre,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U.P.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Direct Taxes Regional Training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Instutute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Kolkata, Central Govt.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National Jute Board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Income Tax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Poorva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kolkata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Gardening Services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Allahabad Bank, Training Centre,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ESI Hospital,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Uluberia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W.B.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West Bengal State Police Housing Corporation Ltd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Araksha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Bhawan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North Eastern Electric Power Corporation Ltd (NEEPCO)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Victoria Memorial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Central Glass Ceramic Research Institute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Bhawani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Bhawan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Science City,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LIC, Kolkata</a:t>
            </a:r>
          </a:p>
        </p:txBody>
      </p:sp>
    </p:spTree>
    <p:extLst>
      <p:ext uri="{BB962C8B-B14F-4D97-AF65-F5344CB8AC3E}">
        <p14:creationId xmlns:p14="http://schemas.microsoft.com/office/powerpoint/2010/main" val="415341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18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013605"/>
            <a:ext cx="4643470" cy="5074111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Ruby General Hospital,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RSV Hospital,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Royd Nursing Home,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Ashok Nursing Home &amp; Health Care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Pvt.Ltd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B.P.Poddar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Hospital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Bellona Nursing Home &amp; Diagnostic Center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NIFT Gardening Services ( Kolkata)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Dreamland Nursing Home,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Apex Institute of Medical Science,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Sparsh Diagnostic Centre, Kolkata 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Avenida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(Kolkata) Gardening Services.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Bengal NRI Complex(Urban),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Unnayan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Commercial Complex 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South City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Belair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Property Management Pvt.Ltd.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BMRC Hospital, Barrack pore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Union Bank 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Gardening Services.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1013605"/>
            <a:ext cx="4093322" cy="5074111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Abhishek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Entertainment &amp; Foods Pvt. Ltd.,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Subham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Banquet 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Hiland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Green,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Kasba New Market,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B. P.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Poddar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Institute of Technology,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Arcade Mall,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Burdwan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W.B.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Elixir Complex,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Bata India Limited. Kolkata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Maruti One Auto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Tirumani Owners Association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Ariana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( Bhubaneswar ) Gardening Services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Orbit Heights Owners Association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Rene (Retail Shop)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Shree Jain Hospital (Howrah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Shibpur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Merlin Riverside</a:t>
            </a:r>
          </a:p>
          <a:p>
            <a:pPr marL="171450" indent="-171450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MORE…………..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4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Partial Client List - Pvt. Organizations</a:t>
            </a:r>
          </a:p>
        </p:txBody>
      </p:sp>
      <p:pic>
        <p:nvPicPr>
          <p:cNvPr id="16" name="Picture 15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7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800" y="1524000"/>
            <a:ext cx="5531599" cy="580573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3200" cap="all" dirty="0">
                <a:solidFill>
                  <a:schemeClr val="bg1"/>
                </a:solidFill>
                <a:latin typeface="Century Gothic" pitchFamily="34" charset="0"/>
              </a:rPr>
              <a:t>Contact 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6800" y="22092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Regd. Office 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6A, </a:t>
            </a:r>
            <a:r>
              <a:rPr lang="en-US" sz="1400" dirty="0" err="1">
                <a:solidFill>
                  <a:schemeClr val="bg1"/>
                </a:solidFill>
                <a:latin typeface="Century Gothic" pitchFamily="34" charset="0"/>
              </a:rPr>
              <a:t>Rajani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Bhattacharjee Lane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Kolkata – 700 026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Tele # 033-2463 4889 / 9339435196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Email # egc.ratanbiswas@gmail.com 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Email # 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hlinkClick r:id="rId2"/>
              </a:rPr>
              <a:t>egcgroup.rb@gmail.com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Web # WWW.egcgroup.in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Branch Office: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1582, </a:t>
            </a:r>
            <a:r>
              <a:rPr lang="en-US" sz="1400" dirty="0" err="1">
                <a:solidFill>
                  <a:schemeClr val="bg1"/>
                </a:solidFill>
                <a:latin typeface="Century Gothic" pitchFamily="34" charset="0"/>
              </a:rPr>
              <a:t>Rajdanga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Main Road, 2</a:t>
            </a:r>
            <a:r>
              <a:rPr lang="en-US" sz="1400" baseline="30000" dirty="0">
                <a:solidFill>
                  <a:schemeClr val="bg1"/>
                </a:solidFill>
                <a:latin typeface="Century Gothic" pitchFamily="34" charset="0"/>
              </a:rPr>
              <a:t>nd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Floor, Room No. 202, Kolkata- 700107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B-405, Laxmi Krupa, CHS Ltd.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Near </a:t>
            </a:r>
            <a:r>
              <a:rPr lang="en-US" sz="1400" dirty="0" err="1">
                <a:solidFill>
                  <a:schemeClr val="bg1"/>
                </a:solidFill>
                <a:latin typeface="Century Gothic" pitchFamily="34" charset="0"/>
              </a:rPr>
              <a:t>Sai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Temple, S. V. Road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 err="1">
                <a:solidFill>
                  <a:schemeClr val="bg1"/>
                </a:solidFill>
                <a:latin typeface="Century Gothic" pitchFamily="34" charset="0"/>
              </a:rPr>
              <a:t>Bhayander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(East)</a:t>
            </a:r>
          </a:p>
          <a:p>
            <a:pPr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Mumbai – 401 105 (Maharashtra)</a:t>
            </a:r>
          </a:p>
        </p:txBody>
      </p:sp>
    </p:spTree>
    <p:extLst>
      <p:ext uri="{BB962C8B-B14F-4D97-AF65-F5344CB8AC3E}">
        <p14:creationId xmlns:p14="http://schemas.microsoft.com/office/powerpoint/2010/main" val="105527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800" y="1524000"/>
            <a:ext cx="5531599" cy="580573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272743" indent="-272743">
              <a:spcBef>
                <a:spcPts val="1146"/>
              </a:spcBef>
              <a:buClr>
                <a:schemeClr val="accent3"/>
              </a:buClr>
            </a:pPr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CONTENTS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6800" y="2209244"/>
            <a:ext cx="4572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The Company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Our Approach to IFM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EGC Facility Management Pvt. Ltd. Service Bouquet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Quality Plan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Critical Differentiator - Costing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EGC Facility Management Pvt. Ltd. Advantage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Why Choose us?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Client List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88501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787914"/>
            <a:ext cx="91440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3365420"/>
            <a:ext cx="9143999" cy="1551052"/>
          </a:xfrm>
          <a:prstGeom prst="rect">
            <a:avLst/>
          </a:prstGeom>
        </p:spPr>
        <p:txBody>
          <a:bodyPr vert="horz" lIns="87278" tIns="43639" rIns="87278" bIns="4363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cap="all" dirty="0">
                <a:solidFill>
                  <a:srgbClr val="A4C835"/>
                </a:solidFill>
                <a:latin typeface="Century Gothic" pitchFamily="34" charset="0"/>
              </a:rPr>
              <a:t>We look forward to doing business with you!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4737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chemeClr val="bg1"/>
                </a:solidFill>
                <a:latin typeface="Century Gothic" pitchFamily="34" charset="0"/>
              </a:rPr>
              <a:t>Thanking You</a:t>
            </a:r>
          </a:p>
          <a:p>
            <a:pPr algn="ctr"/>
            <a:r>
              <a:rPr lang="en-US" sz="4000" cap="all" dirty="0">
                <a:solidFill>
                  <a:schemeClr val="bg1"/>
                </a:solidFill>
                <a:latin typeface="Century Gothic" pitchFamily="34" charset="0"/>
              </a:rPr>
              <a:t>Egc facility management pvt. Ltd.</a:t>
            </a:r>
          </a:p>
        </p:txBody>
      </p:sp>
    </p:spTree>
    <p:extLst>
      <p:ext uri="{BB962C8B-B14F-4D97-AF65-F5344CB8AC3E}">
        <p14:creationId xmlns:p14="http://schemas.microsoft.com/office/powerpoint/2010/main" val="298711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3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8216182" cy="4314928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With a Mission to become the leading Property Management organization in India by 2020. 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Built on:</a:t>
            </a:r>
          </a:p>
          <a:p>
            <a:pPr marL="342900" indent="-171450" algn="just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Ethical practices</a:t>
            </a:r>
          </a:p>
          <a:p>
            <a:pPr marL="342900" indent="-171450" algn="just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Corporate discipline</a:t>
            </a:r>
          </a:p>
          <a:p>
            <a:pPr marL="342900" indent="-171450" algn="just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Strong knowledge-base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Launched in the year 1997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Already has over 3.0 million square feet under management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Managing premium organizations in Kolkata’ and other part of the Country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An ISO 9001:2008 &amp;18001:2007 accredited company 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600" dirty="0">
                <a:latin typeface="Century Gothic" pitchFamily="34" charset="0"/>
              </a:rPr>
              <a:t>Affiliated to:</a:t>
            </a:r>
          </a:p>
          <a:p>
            <a:pPr marL="342900" indent="-171450" algn="just">
              <a:spcBef>
                <a:spcPts val="8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Directorate of M&amp;SSE (Govt. of West Bengal). </a:t>
            </a:r>
            <a:r>
              <a:rPr lang="en-US" sz="1600" dirty="0" err="1">
                <a:latin typeface="Century Gothic" pitchFamily="34" charset="0"/>
              </a:rPr>
              <a:t>Regn</a:t>
            </a:r>
            <a:r>
              <a:rPr lang="en-US" sz="1600" dirty="0">
                <a:latin typeface="Century Gothic" pitchFamily="34" charset="0"/>
              </a:rPr>
              <a:t>. No. UDYAM-WB-10-0000551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Pvt. Ltd.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THE COMPANY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0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4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8216182" cy="519018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A4C835"/>
              </a:buClr>
            </a:pPr>
            <a:r>
              <a:rPr lang="en-US" sz="1400" dirty="0">
                <a:latin typeface="Century Gothic" pitchFamily="34" charset="0"/>
              </a:rPr>
              <a:t>Facilities Management's effectiveness is measured through ..... helping clients attract and retain good employees by providing an excellent working environment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Pvt. Ltd.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OUR APPROACH TO IFM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16802" y="1676400"/>
            <a:ext cx="7741398" cy="4495800"/>
            <a:chOff x="716802" y="1371600"/>
            <a:chExt cx="7741398" cy="4495800"/>
          </a:xfrm>
        </p:grpSpPr>
        <p:sp>
          <p:nvSpPr>
            <p:cNvPr id="3" name="TextBox 2"/>
            <p:cNvSpPr txBox="1"/>
            <p:nvPr/>
          </p:nvSpPr>
          <p:spPr>
            <a:xfrm>
              <a:off x="716802" y="2971800"/>
              <a:ext cx="3142677" cy="1354217"/>
            </a:xfrm>
            <a:prstGeom prst="rect">
              <a:avLst/>
            </a:prstGeom>
            <a:solidFill>
              <a:srgbClr val="A4C835"/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pPr algn="just"/>
              <a:r>
                <a:rPr lang="en-US" sz="1200" cap="all" dirty="0">
                  <a:latin typeface="Century Gothic" pitchFamily="34" charset="0"/>
                </a:rPr>
                <a:t>FM is all about managing people and places to </a:t>
              </a:r>
              <a:r>
                <a:rPr lang="en-US" sz="1600" cap="all" dirty="0">
                  <a:latin typeface="Century Gothic" pitchFamily="34" charset="0"/>
                </a:rPr>
                <a:t>achieve</a:t>
              </a:r>
              <a:r>
                <a:rPr lang="en-US" sz="1200" cap="all" dirty="0">
                  <a:latin typeface="Century Gothic" pitchFamily="34" charset="0"/>
                </a:rPr>
                <a:t> best value for money by balancing between user needs and business needs to achieve optimum organizational effectiveness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962400" y="2971800"/>
              <a:ext cx="1447800" cy="1292662"/>
            </a:xfrm>
            <a:prstGeom prst="rightArrow">
              <a:avLst>
                <a:gd name="adj1" fmla="val 48190"/>
                <a:gd name="adj2" fmla="val 51039"/>
              </a:avLst>
            </a:prstGeom>
            <a:solidFill>
              <a:srgbClr val="03B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OCCUPANTS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PERCEPTIONS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010400" y="2989670"/>
              <a:ext cx="1447800" cy="1242536"/>
            </a:xfrm>
            <a:prstGeom prst="rightArrow">
              <a:avLst>
                <a:gd name="adj1" fmla="val 48190"/>
                <a:gd name="adj2" fmla="val 51039"/>
              </a:avLst>
            </a:prstGeom>
            <a:solidFill>
              <a:srgbClr val="03B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PRODUCTIVITY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5486400" y="4522232"/>
              <a:ext cx="1447800" cy="1242536"/>
            </a:xfrm>
            <a:prstGeom prst="rightArrow">
              <a:avLst>
                <a:gd name="adj1" fmla="val 48190"/>
                <a:gd name="adj2" fmla="val 51039"/>
              </a:avLst>
            </a:prstGeom>
            <a:solidFill>
              <a:srgbClr val="03B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COST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5486400" y="1474232"/>
              <a:ext cx="1447800" cy="1242536"/>
            </a:xfrm>
            <a:prstGeom prst="rightArrow">
              <a:avLst>
                <a:gd name="adj1" fmla="val 48190"/>
                <a:gd name="adj2" fmla="val 51039"/>
              </a:avLst>
            </a:prstGeom>
            <a:solidFill>
              <a:srgbClr val="03B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ORGANIZATION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Century Gothic" pitchFamily="34" charset="0"/>
                </a:rPr>
                <a:t>NEEDS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2895600"/>
              <a:ext cx="1447800" cy="1447800"/>
            </a:xfrm>
            <a:prstGeom prst="ellipse">
              <a:avLst/>
            </a:prstGeom>
            <a:solidFill>
              <a:srgbClr val="A4C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5571788" y="3170191"/>
              <a:ext cx="1365758" cy="9122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0006" tIns="25004" rIns="50006" bIns="25004">
              <a:spAutoFit/>
            </a:bodyPr>
            <a:lstStyle>
              <a:lvl1pPr defTabSz="4651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651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651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651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651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65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65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65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65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Century Gothic" pitchFamily="34" charset="0"/>
                </a:rPr>
                <a:t>WORKING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Century Gothic" pitchFamily="34" charset="0"/>
                </a:rPr>
                <a:t>ENVIRONMENT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Century Gothic" pitchFamily="34" charset="0"/>
                </a:rPr>
                <a:t>Infrastructure</a:t>
              </a:r>
            </a:p>
            <a:p>
              <a:pPr algn="ctr"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Century Gothic" pitchFamily="34" charset="0"/>
                </a:rPr>
                <a:t>Micro-environment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Century Gothic" pitchFamily="34" charset="0"/>
                </a:rPr>
                <a:t>Facility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69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3787914"/>
            <a:ext cx="91440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2" name="Rectangle 1"/>
          <p:cNvSpPr txBox="1">
            <a:spLocks/>
          </p:cNvSpPr>
          <p:nvPr/>
        </p:nvSpPr>
        <p:spPr>
          <a:xfrm>
            <a:off x="0" y="3365420"/>
            <a:ext cx="9143999" cy="1551052"/>
          </a:xfrm>
          <a:prstGeom prst="rect">
            <a:avLst/>
          </a:prstGeom>
        </p:spPr>
        <p:txBody>
          <a:bodyPr vert="horz" lIns="87278" tIns="43639" rIns="87278" bIns="4363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cap="all" dirty="0">
                <a:solidFill>
                  <a:srgbClr val="A4C835"/>
                </a:solidFill>
                <a:latin typeface="Century Gothic" pitchFamily="34" charset="0"/>
              </a:rPr>
              <a:t>EGC Facility management pvt. Ltd. Service Bouquet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4473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We help you mind your ‘Core’ business, we will do the rest…</a:t>
            </a:r>
          </a:p>
          <a:p>
            <a:pPr algn="ctr"/>
            <a:r>
              <a:rPr lang="en-US" sz="4000" cap="all" dirty="0">
                <a:solidFill>
                  <a:schemeClr val="bg1"/>
                </a:solidFill>
                <a:latin typeface="Century Gothic" pitchFamily="34" charset="0"/>
              </a:rPr>
              <a:t>That’s our business!</a:t>
            </a:r>
          </a:p>
        </p:txBody>
      </p:sp>
    </p:spTree>
    <p:extLst>
      <p:ext uri="{BB962C8B-B14F-4D97-AF65-F5344CB8AC3E}">
        <p14:creationId xmlns:p14="http://schemas.microsoft.com/office/powerpoint/2010/main" val="292584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6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5426834" cy="4874056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marL="171450" indent="-171450" algn="just">
              <a:spcBef>
                <a:spcPts val="4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Property  &amp; Asset Management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Electrical, Plumbing, and Civil maintenance 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Management Services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Safety Audit, Statutory Compliance,  Local Authority Liaisoning Renewals &amp; Returns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Facility Management Consultancy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Resource Planning , Vendor Selection, CAM estimation, AMC evaluation. Certification Support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Environmental &amp; Housekeeping Services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Housekeeping &amp; Floor care, Mechanized Special Cleaning, Façade Cleaning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Horticulture &amp; Pest Control Services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State of the art maintenance of gardening and Horticulture and Pest Control Services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Energy Management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Monitoring current trends and consumption levels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Project reductions through integrated approach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Office Support Services</a:t>
            </a:r>
          </a:p>
          <a:p>
            <a:pPr marL="342900" indent="-171450" algn="just">
              <a:spcBef>
                <a:spcPts val="400"/>
              </a:spcBef>
              <a:buClr>
                <a:srgbClr val="A4C835"/>
              </a:buClr>
              <a:buFont typeface="Arial" pitchFamily="34" charset="0"/>
              <a:buChar char="•"/>
            </a:pPr>
            <a:r>
              <a:rPr lang="en-US" sz="1050" b="1" dirty="0">
                <a:latin typeface="Century Gothic" pitchFamily="34" charset="0"/>
              </a:rPr>
              <a:t>Pantry management, Helpdesk, Front Office , Mailroom, Travel Desk, Reprographics and Stationery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Fire &amp; Health &amp; Safety Management</a:t>
            </a:r>
          </a:p>
          <a:p>
            <a:pPr marL="171450" indent="-171450" algn="just">
              <a:spcBef>
                <a:spcPts val="800"/>
              </a:spcBef>
              <a:buClr>
                <a:srgbClr val="A4C835"/>
              </a:buClr>
              <a:buFont typeface="Wingdings" pitchFamily="2" charset="2"/>
              <a:buChar char="§"/>
            </a:pPr>
            <a:r>
              <a:rPr lang="en-US" sz="1050" b="1" dirty="0">
                <a:latin typeface="Century Gothic" pitchFamily="34" charset="0"/>
              </a:rPr>
              <a:t>Vendor Selection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EGC Facility management pvt. Ltd. Service Bouquet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6600" y="1007667"/>
            <a:ext cx="1828800" cy="5088333"/>
            <a:chOff x="6965517" y="1007667"/>
            <a:chExt cx="1828800" cy="5088333"/>
          </a:xfrm>
        </p:grpSpPr>
        <p:pic>
          <p:nvPicPr>
            <p:cNvPr id="11" name="Picture 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17" y="3584448"/>
              <a:ext cx="1828800" cy="1216152"/>
            </a:xfrm>
            <a:prstGeom prst="rect">
              <a:avLst/>
            </a:prstGeom>
            <a:noFill/>
            <a:ln w="9525">
              <a:solidFill>
                <a:srgbClr val="03B7F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17" y="1007667"/>
              <a:ext cx="1828800" cy="1218647"/>
            </a:xfrm>
            <a:prstGeom prst="rect">
              <a:avLst/>
            </a:prstGeom>
            <a:noFill/>
            <a:ln w="9525">
              <a:solidFill>
                <a:srgbClr val="03B7F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20140710_130448.JP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17" y="4879848"/>
              <a:ext cx="1828800" cy="12161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17" y="2285447"/>
              <a:ext cx="1828800" cy="1219753"/>
            </a:xfrm>
            <a:prstGeom prst="rect">
              <a:avLst/>
            </a:prstGeom>
            <a:noFill/>
            <a:ln w="9525">
              <a:solidFill>
                <a:srgbClr val="03B7F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48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7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02" y="1013605"/>
            <a:ext cx="8216182" cy="457462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A4C835"/>
              </a:buClr>
            </a:pPr>
            <a:r>
              <a:rPr lang="en-US" sz="1200" dirty="0">
                <a:latin typeface="Century Gothic" pitchFamily="34" charset="0"/>
              </a:rPr>
              <a:t>We base our quality control on a </a:t>
            </a:r>
            <a:r>
              <a:rPr lang="en-US" sz="1200" dirty="0">
                <a:solidFill>
                  <a:srgbClr val="03B7F3"/>
                </a:solidFill>
                <a:latin typeface="Century Gothic" pitchFamily="34" charset="0"/>
              </a:rPr>
              <a:t>TOTAL QUALITY PLAN</a:t>
            </a:r>
            <a:r>
              <a:rPr lang="en-US" sz="1200" dirty="0">
                <a:latin typeface="Century Gothic" pitchFamily="34" charset="0"/>
              </a:rPr>
              <a:t>, which takes into account not only the measured quality, but also the </a:t>
            </a:r>
            <a:r>
              <a:rPr lang="en-US" sz="1200" dirty="0">
                <a:solidFill>
                  <a:srgbClr val="03B7F3"/>
                </a:solidFill>
                <a:latin typeface="Century Gothic" pitchFamily="34" charset="0"/>
              </a:rPr>
              <a:t>PERCEIVED QUALITY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Suggested - Quality Plan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6803" y="5715000"/>
            <a:ext cx="8216182" cy="457462"/>
          </a:xfrm>
          <a:prstGeom prst="rect">
            <a:avLst/>
          </a:prstGeom>
          <a:noFill/>
        </p:spPr>
        <p:txBody>
          <a:bodyPr wrap="square" lIns="87278" tIns="43639" rIns="87278" bIns="43639" rtlCol="0">
            <a:spAutoFit/>
          </a:bodyPr>
          <a:lstStyle/>
          <a:p>
            <a:pPr algn="just">
              <a:spcBef>
                <a:spcPts val="800"/>
              </a:spcBef>
              <a:buClr>
                <a:srgbClr val="A4C835"/>
              </a:buClr>
            </a:pPr>
            <a:r>
              <a:rPr lang="en-US" sz="1200" dirty="0">
                <a:latin typeface="Century Gothic" pitchFamily="34" charset="0"/>
              </a:rPr>
              <a:t>Our site staff work with key performance indicators, defined with the Client for each service, while regularly measuring perceived quality by the way of satisfaction surveys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24000" y="1828800"/>
            <a:ext cx="6096000" cy="3429000"/>
            <a:chOff x="1371600" y="1828800"/>
            <a:chExt cx="6096000" cy="3429000"/>
          </a:xfrm>
        </p:grpSpPr>
        <p:sp>
          <p:nvSpPr>
            <p:cNvPr id="4" name="Oval 3"/>
            <p:cNvSpPr/>
            <p:nvPr/>
          </p:nvSpPr>
          <p:spPr>
            <a:xfrm>
              <a:off x="3370258" y="2350673"/>
              <a:ext cx="1383127" cy="1383127"/>
            </a:xfrm>
            <a:prstGeom prst="ellipse">
              <a:avLst/>
            </a:prstGeom>
            <a:noFill/>
            <a:ln>
              <a:solidFill>
                <a:srgbClr val="A4C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103273" y="2350673"/>
              <a:ext cx="1383127" cy="1383127"/>
            </a:xfrm>
            <a:prstGeom prst="ellipse">
              <a:avLst/>
            </a:prstGeom>
            <a:noFill/>
            <a:ln>
              <a:solidFill>
                <a:srgbClr val="A4C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371600" y="2735416"/>
              <a:ext cx="1853497" cy="560851"/>
              <a:chOff x="1416052" y="2735416"/>
              <a:chExt cx="1853497" cy="560851"/>
            </a:xfrm>
          </p:grpSpPr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1416052" y="2735416"/>
                <a:ext cx="1755648" cy="560851"/>
              </a:xfrm>
              <a:prstGeom prst="rect">
                <a:avLst/>
              </a:prstGeom>
              <a:solidFill>
                <a:srgbClr val="A4C835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93819" tIns="46908" rIns="93819" bIns="46908"/>
              <a:lstStyle>
                <a:lvl1pPr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>
                  <a:defRPr/>
                </a:pPr>
                <a:r>
                  <a:rPr lang="fr-FR" sz="1400" kern="0" dirty="0">
                    <a:solidFill>
                      <a:schemeClr val="bg1"/>
                    </a:solidFill>
                    <a:latin typeface="Century Gothic" pitchFamily="34" charset="0"/>
                  </a:rPr>
                  <a:t>Quality Norms</a:t>
                </a:r>
              </a:p>
              <a:p>
                <a:pPr algn="r">
                  <a:defRPr/>
                </a:pPr>
                <a:r>
                  <a:rPr lang="fr-FR" sz="1200" kern="0" dirty="0">
                    <a:latin typeface="Century Gothic" pitchFamily="34" charset="0"/>
                  </a:rPr>
                  <a:t>By Client</a:t>
                </a: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103865" y="2966917"/>
                <a:ext cx="233519" cy="97848"/>
              </a:xfrm>
              <a:prstGeom prst="triangle">
                <a:avLst/>
              </a:prstGeom>
              <a:solidFill>
                <a:srgbClr val="A4C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620909" y="2735416"/>
              <a:ext cx="1846691" cy="560851"/>
              <a:chOff x="5620909" y="2735416"/>
              <a:chExt cx="1846691" cy="560851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5715000" y="2735416"/>
                <a:ext cx="1752600" cy="560851"/>
              </a:xfrm>
              <a:prstGeom prst="rect">
                <a:avLst/>
              </a:prstGeom>
              <a:solidFill>
                <a:srgbClr val="A4C835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93819" tIns="46908" rIns="93819" bIns="46908"/>
              <a:lstStyle>
                <a:lvl1pPr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fr-FR" sz="1400" kern="0" dirty="0" err="1">
                    <a:solidFill>
                      <a:schemeClr val="bg1"/>
                    </a:solidFill>
                    <a:latin typeface="Century Gothic" pitchFamily="34" charset="0"/>
                  </a:rPr>
                  <a:t>Perceived</a:t>
                </a:r>
                <a:r>
                  <a:rPr lang="fr-FR" sz="1400" kern="0" dirty="0">
                    <a:solidFill>
                      <a:schemeClr val="bg1"/>
                    </a:solidFill>
                    <a:latin typeface="Century Gothic" pitchFamily="34" charset="0"/>
                  </a:rPr>
                  <a:t> Quality</a:t>
                </a:r>
              </a:p>
              <a:p>
                <a:pPr>
                  <a:defRPr/>
                </a:pPr>
                <a:r>
                  <a:rPr lang="fr-FR" sz="1200" kern="0" dirty="0">
                    <a:latin typeface="Century Gothic" pitchFamily="34" charset="0"/>
                  </a:rPr>
                  <a:t>By the </a:t>
                </a:r>
                <a:r>
                  <a:rPr lang="fr-FR" sz="1200" kern="0" dirty="0" err="1">
                    <a:latin typeface="Century Gothic" pitchFamily="34" charset="0"/>
                  </a:rPr>
                  <a:t>Users</a:t>
                </a:r>
                <a:endParaRPr lang="fr-FR" sz="1200" kern="0" dirty="0">
                  <a:latin typeface="Century Gothic" pitchFamily="34" charset="0"/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6200000">
                <a:off x="5553073" y="2966918"/>
                <a:ext cx="233519" cy="97848"/>
              </a:xfrm>
              <a:prstGeom prst="triangle">
                <a:avLst/>
              </a:prstGeom>
              <a:solidFill>
                <a:srgbClr val="A4C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3753177" y="2960273"/>
              <a:ext cx="1383127" cy="1383127"/>
            </a:xfrm>
            <a:prstGeom prst="ellipse">
              <a:avLst/>
            </a:prstGeom>
            <a:noFill/>
            <a:ln>
              <a:solidFill>
                <a:srgbClr val="A4C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075922" y="2951012"/>
              <a:ext cx="718914" cy="705284"/>
            </a:xfrm>
            <a:custGeom>
              <a:avLst/>
              <a:gdLst>
                <a:gd name="connsiteX0" fmla="*/ 6986 w 670760"/>
                <a:gd name="connsiteY0" fmla="*/ 77424 h 658043"/>
                <a:gd name="connsiteX1" fmla="*/ 337965 w 670760"/>
                <a:gd name="connsiteY1" fmla="*/ 658040 h 658043"/>
                <a:gd name="connsiteX2" fmla="*/ 663334 w 670760"/>
                <a:gd name="connsiteY2" fmla="*/ 69009 h 658043"/>
                <a:gd name="connsiteX3" fmla="*/ 6986 w 670760"/>
                <a:gd name="connsiteY3" fmla="*/ 77424 h 65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760" h="658043">
                  <a:moveTo>
                    <a:pt x="6986" y="77424"/>
                  </a:moveTo>
                  <a:cubicBezTo>
                    <a:pt x="-47242" y="175596"/>
                    <a:pt x="228574" y="659443"/>
                    <a:pt x="337965" y="658040"/>
                  </a:cubicBezTo>
                  <a:cubicBezTo>
                    <a:pt x="447356" y="656638"/>
                    <a:pt x="718965" y="165778"/>
                    <a:pt x="663334" y="69009"/>
                  </a:cubicBezTo>
                  <a:cubicBezTo>
                    <a:pt x="607703" y="-27760"/>
                    <a:pt x="61214" y="-20748"/>
                    <a:pt x="6986" y="77424"/>
                  </a:cubicBezTo>
                  <a:close/>
                </a:path>
              </a:pathLst>
            </a:custGeom>
            <a:solidFill>
              <a:srgbClr val="03B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408871" y="4479705"/>
              <a:ext cx="2053016" cy="778095"/>
              <a:chOff x="3408871" y="4492972"/>
              <a:chExt cx="2053016" cy="778095"/>
            </a:xfrm>
          </p:grpSpPr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3408871" y="4590820"/>
                <a:ext cx="2053016" cy="680247"/>
              </a:xfrm>
              <a:prstGeom prst="rect">
                <a:avLst/>
              </a:prstGeom>
              <a:solidFill>
                <a:srgbClr val="A4C835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93819" tIns="46908" rIns="93819" bIns="46908"/>
              <a:lstStyle>
                <a:lvl1pPr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890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fr-FR" sz="1400" kern="0" dirty="0">
                    <a:solidFill>
                      <a:schemeClr val="bg1"/>
                    </a:solidFill>
                    <a:latin typeface="Century Gothic" pitchFamily="34" charset="0"/>
                  </a:rPr>
                  <a:t>Wanted Quality</a:t>
                </a:r>
              </a:p>
              <a:p>
                <a:pPr algn="ctr">
                  <a:defRPr/>
                </a:pPr>
                <a:r>
                  <a:rPr lang="en-US" sz="1200" kern="0" dirty="0">
                    <a:latin typeface="Century Gothic" pitchFamily="34" charset="0"/>
                  </a:rPr>
                  <a:t>Quality Norms Defined in Our Procedures</a:t>
                </a: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4318619" y="4492972"/>
                <a:ext cx="233519" cy="97848"/>
              </a:xfrm>
              <a:prstGeom prst="triangle">
                <a:avLst/>
              </a:prstGeom>
              <a:solidFill>
                <a:srgbClr val="A4C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265025" y="1828800"/>
              <a:ext cx="2340705" cy="369332"/>
            </a:xfrm>
            <a:prstGeom prst="rect">
              <a:avLst/>
            </a:prstGeom>
            <a:solidFill>
              <a:srgbClr val="03B7F3"/>
            </a:solidFill>
          </p:spPr>
          <p:txBody>
            <a:bodyPr wrap="none" rtlCol="0">
              <a:spAutoFit/>
            </a:bodyPr>
            <a:lstStyle/>
            <a:p>
              <a:r>
                <a:rPr lang="fr-FR" kern="0" cap="all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Quality </a:t>
              </a:r>
              <a:r>
                <a:rPr lang="fr-FR" kern="0" cap="all" dirty="0" err="1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Delivered</a:t>
              </a:r>
              <a:endParaRPr lang="fr-FR" sz="1600" kern="0" cap="all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  <p:cxnSp>
          <p:nvCxnSpPr>
            <p:cNvPr id="56" name="Straight Arrow Connector 55"/>
            <p:cNvCxnSpPr>
              <a:stCxn id="52" idx="2"/>
              <a:endCxn id="44" idx="0"/>
            </p:cNvCxnSpPr>
            <p:nvPr/>
          </p:nvCxnSpPr>
          <p:spPr>
            <a:xfrm>
              <a:off x="4435378" y="2198132"/>
              <a:ext cx="9363" cy="762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70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8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Relationship Evolution and Market Evolution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082540" y="953438"/>
            <a:ext cx="4724399" cy="5371164"/>
            <a:chOff x="2133601" y="953438"/>
            <a:chExt cx="4724399" cy="5371164"/>
          </a:xfrm>
        </p:grpSpPr>
        <p:grpSp>
          <p:nvGrpSpPr>
            <p:cNvPr id="14" name="Group 13"/>
            <p:cNvGrpSpPr/>
            <p:nvPr/>
          </p:nvGrpSpPr>
          <p:grpSpPr>
            <a:xfrm>
              <a:off x="2806441" y="3966027"/>
              <a:ext cx="3276599" cy="1139373"/>
              <a:chOff x="3124515" y="2416790"/>
              <a:chExt cx="3886332" cy="1139373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124515" y="2693789"/>
                <a:ext cx="3886331" cy="862374"/>
              </a:xfrm>
              <a:prstGeom prst="rect">
                <a:avLst/>
              </a:prstGeom>
              <a:solidFill>
                <a:srgbClr val="03B7F3"/>
              </a:solidFill>
              <a:ln>
                <a:noFill/>
              </a:ln>
            </p:spPr>
            <p:txBody>
              <a:bodyPr wrap="square" lIns="92033" tIns="46017" rIns="92033" bIns="46017">
                <a:spAutoFit/>
              </a:bodyPr>
              <a:lstStyle>
                <a:lvl1pPr marL="114300" indent="-1143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longer term relationship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mutual trust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differentiation of product &amp; service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focus on added value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price to quality comparison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24516" y="2416790"/>
                <a:ext cx="3886331" cy="27699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Preferred Supplier</a:t>
                </a:r>
              </a:p>
            </p:txBody>
          </p:sp>
        </p:grp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 rot="16200000">
              <a:off x="-367315" y="3454354"/>
              <a:ext cx="5371164" cy="369332"/>
            </a:xfrm>
            <a:prstGeom prst="rect">
              <a:avLst/>
            </a:prstGeom>
            <a:solidFill>
              <a:srgbClr val="A4C835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kern="0" cap="all" dirty="0">
                  <a:solidFill>
                    <a:schemeClr val="bg1"/>
                  </a:solidFill>
                  <a:latin typeface="Century Gothic" pitchFamily="34" charset="0"/>
                </a:rPr>
                <a:t>From a Supplier to Business Partner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806443" y="5369893"/>
              <a:ext cx="3276597" cy="954707"/>
              <a:chOff x="152400" y="5181600"/>
              <a:chExt cx="3886331" cy="954707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52400" y="5427821"/>
                <a:ext cx="3886331" cy="708486"/>
              </a:xfrm>
              <a:prstGeom prst="rect">
                <a:avLst/>
              </a:prstGeom>
              <a:solidFill>
                <a:srgbClr val="03B7F3"/>
              </a:solidFill>
              <a:ln>
                <a:noFill/>
              </a:ln>
            </p:spPr>
            <p:txBody>
              <a:bodyPr wrap="square" lIns="92033" tIns="46017" rIns="92033" bIns="46017">
                <a:spAutoFit/>
              </a:bodyPr>
              <a:lstStyle>
                <a:lvl1pPr marL="114300" indent="-1143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generic product &amp;   services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minimum contract life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contract driven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lowest price focus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52400" y="5181600"/>
                <a:ext cx="3886331" cy="24622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Service Vendor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806442" y="953438"/>
              <a:ext cx="3276598" cy="1293261"/>
              <a:chOff x="5791200" y="866001"/>
              <a:chExt cx="3276598" cy="1293261"/>
            </a:xfrm>
          </p:grpSpPr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5791200" y="1143000"/>
                <a:ext cx="3276598" cy="1016262"/>
              </a:xfrm>
              <a:prstGeom prst="rect">
                <a:avLst/>
              </a:prstGeom>
              <a:solidFill>
                <a:srgbClr val="03B7F3"/>
              </a:solidFill>
              <a:ln>
                <a:noFill/>
              </a:ln>
            </p:spPr>
            <p:txBody>
              <a:bodyPr wrap="square" lIns="92033" tIns="46017" rIns="92033" bIns="46017">
                <a:spAutoFit/>
              </a:bodyPr>
              <a:lstStyle>
                <a:lvl1pPr marL="114300" indent="-1143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mutual dependency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best in class services &amp; product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high level of commitment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strategic framework in place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extended capabilities and capacity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significantly enhanced shareholder value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91200" y="866001"/>
                <a:ext cx="3276598" cy="27699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Strategic Alliance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806442" y="2548987"/>
              <a:ext cx="3276597" cy="1108613"/>
              <a:chOff x="2501575" y="3747260"/>
              <a:chExt cx="3886331" cy="1108613"/>
            </a:xfrm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2501575" y="3993481"/>
                <a:ext cx="3886331" cy="862392"/>
              </a:xfrm>
              <a:prstGeom prst="rect">
                <a:avLst/>
              </a:prstGeom>
              <a:solidFill>
                <a:srgbClr val="03B7F3"/>
              </a:solidFill>
              <a:ln>
                <a:noFill/>
              </a:ln>
            </p:spPr>
            <p:txBody>
              <a:bodyPr lIns="92051" tIns="46026" rIns="92051" bIns="46026">
                <a:spAutoFit/>
              </a:bodyPr>
              <a:lstStyle>
                <a:lvl1pPr marL="114300" indent="-1143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long term open relationship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high degree of trust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mutual advantage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focus on significant added  value</a:t>
                </a:r>
              </a:p>
              <a:p>
                <a:pPr marL="0" indent="0" algn="ctr">
                  <a:defRPr/>
                </a:pPr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 senior management interaction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01575" y="3747260"/>
                <a:ext cx="3886331" cy="24622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kern="0" cap="all" dirty="0">
                    <a:solidFill>
                      <a:schemeClr val="bg1"/>
                    </a:solidFill>
                    <a:latin typeface="Century Gothic" pitchFamily="34" charset="0"/>
                  </a:rPr>
                  <a:t>Alliance</a:t>
                </a:r>
              </a:p>
            </p:txBody>
          </p:sp>
        </p:grpSp>
        <p:sp>
          <p:nvSpPr>
            <p:cNvPr id="29" name="Curved Left Arrow 28"/>
            <p:cNvSpPr/>
            <p:nvPr/>
          </p:nvSpPr>
          <p:spPr>
            <a:xfrm flipV="1">
              <a:off x="6324600" y="4495800"/>
              <a:ext cx="533400" cy="1120314"/>
            </a:xfrm>
            <a:prstGeom prst="curvedLeftArrow">
              <a:avLst/>
            </a:prstGeom>
            <a:solidFill>
              <a:srgbClr val="A4C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Left Arrow 31"/>
            <p:cNvSpPr/>
            <p:nvPr/>
          </p:nvSpPr>
          <p:spPr>
            <a:xfrm flipV="1">
              <a:off x="6324600" y="3122712"/>
              <a:ext cx="533400" cy="1120314"/>
            </a:xfrm>
            <a:prstGeom prst="curvedLeftArrow">
              <a:avLst/>
            </a:prstGeom>
            <a:solidFill>
              <a:srgbClr val="A4C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Left Arrow 32"/>
            <p:cNvSpPr/>
            <p:nvPr/>
          </p:nvSpPr>
          <p:spPr>
            <a:xfrm flipV="1">
              <a:off x="6324600" y="1674894"/>
              <a:ext cx="533400" cy="1120314"/>
            </a:xfrm>
            <a:prstGeom prst="curvedLeftArrow">
              <a:avLst/>
            </a:prstGeom>
            <a:solidFill>
              <a:srgbClr val="A4C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41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rgbClr val="03B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91598" y="6477000"/>
            <a:ext cx="2133600" cy="365125"/>
          </a:xfrm>
        </p:spPr>
        <p:txBody>
          <a:bodyPr/>
          <a:lstStyle/>
          <a:p>
            <a:fld id="{BC542EFD-83FB-4173-B173-B46FC53300C0}" type="slidenum">
              <a:rPr lang="en-US" smtClean="0">
                <a:latin typeface="Century Gothic" pitchFamily="34" charset="0"/>
              </a:rPr>
              <a:pPr/>
              <a:t>9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803" y="6453336"/>
            <a:ext cx="289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EGC Facility Management Pvt Ltd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2620"/>
            <a:ext cx="9144000" cy="640434"/>
          </a:xfrm>
          <a:prstGeom prst="rect">
            <a:avLst/>
          </a:prstGeom>
          <a:solidFill>
            <a:srgbClr val="03B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 txBox="1">
            <a:spLocks/>
          </p:cNvSpPr>
          <p:nvPr/>
        </p:nvSpPr>
        <p:spPr>
          <a:xfrm>
            <a:off x="716803" y="112621"/>
            <a:ext cx="7455877" cy="640434"/>
          </a:xfrm>
          <a:prstGeom prst="rect">
            <a:avLst/>
          </a:prstGeom>
        </p:spPr>
        <p:txBody>
          <a:bodyPr vert="horz" lIns="87278" tIns="43639" rIns="87278" bIns="436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cap="all" dirty="0">
                <a:solidFill>
                  <a:schemeClr val="bg1"/>
                </a:solidFill>
                <a:latin typeface="Century Gothic" pitchFamily="34" charset="0"/>
              </a:rPr>
              <a:t>Critical Differentiator - Costing</a:t>
            </a:r>
          </a:p>
        </p:txBody>
      </p:sp>
      <p:pic>
        <p:nvPicPr>
          <p:cNvPr id="18" name="Picture 17" descr="final logo for 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1672" r="3848" b="12633"/>
          <a:stretch/>
        </p:blipFill>
        <p:spPr bwMode="auto">
          <a:xfrm>
            <a:off x="8172680" y="104604"/>
            <a:ext cx="742720" cy="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048000" y="2869049"/>
            <a:ext cx="2514600" cy="1169551"/>
          </a:xfrm>
          <a:prstGeom prst="rect">
            <a:avLst/>
          </a:prstGeom>
          <a:solidFill>
            <a:srgbClr val="A4C835"/>
          </a:solidFill>
          <a:ln w="12700">
            <a:noFill/>
            <a:miter lim="800000"/>
            <a:headEnd/>
            <a:tailEnd/>
          </a:ln>
        </p:spPr>
        <p:txBody>
          <a:bodyPr tIns="457200" bIns="457200" anchor="ctr">
            <a:spAutoFit/>
          </a:bodyPr>
          <a:lstStyle/>
          <a:p>
            <a:pPr algn="ctr" eaLnBrk="1" hangingPunct="1">
              <a:defRPr/>
            </a:pPr>
            <a:r>
              <a:rPr lang="en-US" sz="1600" kern="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DIRECT COST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48000" y="1896871"/>
            <a:ext cx="2514600" cy="301187"/>
          </a:xfrm>
          <a:prstGeom prst="rect">
            <a:avLst/>
          </a:prstGeom>
          <a:solidFill>
            <a:srgbClr val="A4C83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600" kern="0" cap="all" dirty="0">
                <a:solidFill>
                  <a:prstClr val="white"/>
                </a:solidFill>
                <a:latin typeface="Century Gothic" pitchFamily="34" charset="0"/>
              </a:rPr>
              <a:t>Fixed Fee</a:t>
            </a:r>
            <a:endParaRPr lang="en-US" sz="1600" kern="0" cap="all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933700" y="138112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kern="0" cap="all" dirty="0">
                <a:solidFill>
                  <a:srgbClr val="03B7F3"/>
                </a:solidFill>
                <a:latin typeface="Century Gothic" pitchFamily="34" charset="0"/>
              </a:rPr>
              <a:t>Performance Based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048000" y="4267200"/>
            <a:ext cx="25146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1200" kern="0" cap="all" dirty="0">
                <a:solidFill>
                  <a:srgbClr val="03B7F3"/>
                </a:solidFill>
                <a:latin typeface="Century Gothic" pitchFamily="34" charset="0"/>
              </a:rPr>
              <a:t>Combination of a fair fixed fee and a performance fee, representing profit to drive excellence and process improvement.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048000" y="2240780"/>
            <a:ext cx="2514600" cy="578620"/>
          </a:xfrm>
          <a:prstGeom prst="rect">
            <a:avLst/>
          </a:prstGeom>
          <a:solidFill>
            <a:srgbClr val="A4C835"/>
          </a:solidFill>
          <a:ln w="12700">
            <a:noFill/>
            <a:miter lim="800000"/>
            <a:headEnd/>
            <a:tailEnd/>
          </a:ln>
        </p:spPr>
        <p:txBody>
          <a:bodyPr tIns="91440" bIns="9144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1600" kern="0" cap="all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Performance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kern="0" cap="all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Incentive Fee</a:t>
            </a:r>
            <a:endParaRPr lang="en-US" sz="1600" kern="0" cap="all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4" name="Curved Left Arrow 33"/>
          <p:cNvSpPr/>
          <p:nvPr/>
        </p:nvSpPr>
        <p:spPr>
          <a:xfrm flipV="1">
            <a:off x="5676900" y="1902558"/>
            <a:ext cx="1143000" cy="1991136"/>
          </a:xfrm>
          <a:prstGeom prst="curvedLeftArrow">
            <a:avLst/>
          </a:prstGeom>
          <a:solidFill>
            <a:srgbClr val="A4C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Left Arrow 34"/>
          <p:cNvSpPr/>
          <p:nvPr/>
        </p:nvSpPr>
        <p:spPr>
          <a:xfrm flipH="1">
            <a:off x="1790700" y="2025855"/>
            <a:ext cx="1143000" cy="1991136"/>
          </a:xfrm>
          <a:prstGeom prst="curvedLeftArrow">
            <a:avLst/>
          </a:prstGeom>
          <a:solidFill>
            <a:srgbClr val="A4C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1321</Words>
  <Application>Microsoft Office PowerPoint</Application>
  <PresentationFormat>On-screen Show (4:3)</PresentationFormat>
  <Paragraphs>231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Bhattacharya</dc:creator>
  <cp:lastModifiedBy>Papiya</cp:lastModifiedBy>
  <cp:revision>135</cp:revision>
  <cp:lastPrinted>2021-02-22T07:20:26Z</cp:lastPrinted>
  <dcterms:created xsi:type="dcterms:W3CDTF">2015-07-21T05:51:09Z</dcterms:created>
  <dcterms:modified xsi:type="dcterms:W3CDTF">2021-02-22T07:21:20Z</dcterms:modified>
</cp:coreProperties>
</file>